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3" r:id="rId29"/>
    <p:sldId id="294" r:id="rId30"/>
    <p:sldId id="295" r:id="rId31"/>
    <p:sldId id="283" r:id="rId32"/>
    <p:sldId id="296" r:id="rId33"/>
    <p:sldId id="297" r:id="rId34"/>
    <p:sldId id="284" r:id="rId35"/>
    <p:sldId id="298" r:id="rId36"/>
    <p:sldId id="299" r:id="rId37"/>
    <p:sldId id="300" r:id="rId38"/>
    <p:sldId id="301" r:id="rId39"/>
    <p:sldId id="285" r:id="rId40"/>
    <p:sldId id="286" r:id="rId41"/>
    <p:sldId id="289" r:id="rId42"/>
    <p:sldId id="291" r:id="rId43"/>
    <p:sldId id="292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83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397" y="1828800"/>
            <a:ext cx="80572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COMSOL Multiphysics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93069" y="3200400"/>
            <a:ext cx="295786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CADCFC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Braking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567334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 Distribution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4" y="1097280"/>
            <a:ext cx="6078135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49725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Key Material Properties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3840480" cy="2036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Conductor Properties: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Electrical conductivity (σ)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Relative permeability (μr)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Density and heat capacity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Temperature coefficients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6320" y="1097280"/>
            <a:ext cx="3840480" cy="2036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Magnet Properties: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Remanent flux density (Br)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Coercivity (Hc)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Temperature stability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Energy product (BHmax)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666079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Heat Generation and Dissipation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411480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Joule heating: Q = J²/σ = σ|E + v × B|²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Power depends on velocity and field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Thermal management critical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Heat transfer: conduction, convection, radiation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Temperature affects material properties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097280"/>
            <a:ext cx="3840480" cy="23783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02072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Distribution in Conductor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53" y="1028700"/>
            <a:ext cx="6219165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3236" y="2103120"/>
            <a:ext cx="759752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COMSOL Multiphysics Modeling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61608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Why COMSOL Multiphysics?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82296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finite element analysis platform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Coupled multiphysics capabilities (EM + thermal)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Built-in physics interfaces for magnetic fields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Parametric modeling and optimization tools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Advanced mesh generation and solver options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Extensive material library and custom properties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4249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Geometry Definition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82296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Create 3D or 2D axisymmetric geometry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Define conductor disk/plate dimensions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Position permanent magnets or electromagnets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Include air domain for field calculations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Add thermal masses and heat sinks if needed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Use symmetry to reduce computational cost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544251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Physics Interface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4114800" cy="2303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Fields (mf) - primary interface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Heat Transfer in Solids (ht)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Moving Mesh (ALE) for motion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Heating coupling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Temperature-dependent materials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Velocity coupling between domains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097280"/>
            <a:ext cx="384048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623760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Magnetic Fields Configuration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82296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Select frequency domain or time-dependent study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Define magnetic flux conservation equations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Set boundary conditions: magnetic insulation, symmetry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Specify permanent magnet properties (Br, Hc)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Configure conductor material (σ, μr)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Add velocity for moving conductor analysis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660950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Boundary and Initial Conditions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3840480" cy="2036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Magnetic Boundaries: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Magnetic insulation (n×A=0)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Symmetry planes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Perfect magnetic conductor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Infinite element domain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6320" y="1097280"/>
            <a:ext cx="3840480" cy="2036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Conditions: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Zero initial fields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Prescribed velocity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Initial temperature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Magnet remanence direction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42671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74716"/>
            <a:ext cx="822960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rgbClr val="363636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Magnetic Braking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rgbClr val="363636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of Eddy Current Braking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rgbClr val="363636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COMSOL Multiphysics Overview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rgbClr val="363636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Setup and Geometry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rgbClr val="363636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Interface Configuration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rgbClr val="363636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 Generation and Refinement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rgbClr val="363636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Settings and Analysis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rgbClr val="363636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Validation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rgbClr val="363636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Parametric Studies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rgbClr val="363636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Strategies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6246" y="2103120"/>
            <a:ext cx="597150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Mesh Generation Strategy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496802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Meshing Considerations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82296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Fine mesh in high-gradient regions (near magnets)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Boundary layer mesh at conductor surface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Coarser mesh in far-field air domain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Mesh refinement based on skin depth: δ = √(2/ωμσ)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At least 3-5 elements across skin depth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Use swept mesh for 3D where possible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449353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Mesh Quality Metrics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4114800" cy="2303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Element quality &gt; 0.3 for tetrahedra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Skewness &lt; 0.85 for good convergence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Growth rate &lt; 1.3 between elements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Check statistics before solving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Verify resolution in critical areas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Perform mesh independence study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097280"/>
            <a:ext cx="3840480" cy="237736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7977" y="2103120"/>
            <a:ext cx="480804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Solver Configuration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424988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Study Configuration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3840480" cy="2036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Stationary Analysis: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Fixed velocity simulation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Steady-state magnetic field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Thermal steady state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Parametric velocity sweep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6320" y="1097280"/>
            <a:ext cx="3840480" cy="2036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Time-Dependent: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Transient braking response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Dynamic velocity profiles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Thermal transients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Acceleration/deceleration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434413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Solver Configuration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4114800" cy="2303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Direct solver (MUMPS, PARDISO) for small models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Iterative solvers (GMRES) for large 3D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Relative tolerance: 1e-6 (EM), 1e-4 (thermal)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Segregated solver for multiphysics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Automatic or manual time stepping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Monitor convergence plots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097280"/>
            <a:ext cx="3840480" cy="23823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1972" y="2103120"/>
            <a:ext cx="512005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Results and Validation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628075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Field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82296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Magnetic flux density (B) distribution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Eddy current density (J) in conductor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Induced electric field patterns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Lorentz force distribution and magnitude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Braking torque or force calculation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analytical solutions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63946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Magnetic Flux Density Distribution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3494"/>
            <a:ext cx="670723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E2761"/>
                </a:solidFill>
                <a:latin typeface="Calibri"/>
              </a:defRPr>
            </a:pPr>
            <a:r>
              <a:t>Eddy Current Density Distribution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05840"/>
            <a:ext cx="6334759" cy="3931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6532" y="2103120"/>
            <a:ext cx="763093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Magnetic Braking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633654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Lorentz Force Density Distribution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5840"/>
            <a:ext cx="6541378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366016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82296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distribution in conductor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Heat generation rate from Joule heating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Thermal gradients and hot spots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Heat flux through boundaries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Thermal stress evaluation if coupled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Cooling system effectiveness</a:t>
            </a:r>
          </a:p>
        </p:txBody>
      </p:sp>
    </p:spTree>
    <p:extLst>
      <p:ext uri="{BB962C8B-B14F-4D97-AF65-F5344CB8AC3E}">
        <p14:creationId xmlns:p14="http://schemas.microsoft.com/office/powerpoint/2010/main" val="2154351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530658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3D Temperature Distribution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24" y="915785"/>
            <a:ext cx="492225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415402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Heat Flux Vector Field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7" y="1005840"/>
            <a:ext cx="6358913" cy="40233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61093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Braking Performance Metrics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82296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Total braking force vs. velocity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Torque output for rotary configurations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Peak braking force and optimal point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Response time and efficiency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Energy dissipation and power losses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384625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574259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Braking Torque Characteristics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7" y="1172095"/>
            <a:ext cx="5990021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49203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Power Dissipation Analysis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05840"/>
            <a:ext cx="5836431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504157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Braking Efficiency Analysis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3" y="1005840"/>
            <a:ext cx="6604381" cy="39319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731802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Performance Comparison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05840"/>
            <a:ext cx="6442795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3227" y="2103120"/>
            <a:ext cx="461754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Parametric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563487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What is Magnetic Braking?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411480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Non-contact braking using electromagnetic forces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Based on electromagnetic induction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No mechanical friction or wear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 trains, roller coasters, instruments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Advantages: smooth, reliable, long lifespan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097280"/>
            <a:ext cx="3840480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564827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Parametric Study Variables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4114800" cy="2303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Conductor thickness and conductivity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Magnet strength and pole configuration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Air gap between magnet and conductor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Velocity range and operating conditions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Geometric parameters (diameter, width)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Temperature effects on performance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097280"/>
            <a:ext cx="3840480" cy="237836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473738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Industrial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82296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High-speed rail magnetic braking systems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Roller coaster and amusement ride brakes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Wind turbine emergency braking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Precision positioning systems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Electric vehicle regenerative braking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Industrial machinery and automation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Aerospace and defense applications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32501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82296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COMSOL enables comprehensive magnetic braking analysis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Coupled electromagnetic-thermal simulations critical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Proper meshing essential for accurate predictions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Parametric studies guide optimal design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Validation against experiments ensures fidelity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Multiphysics approach reveals complex interactions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tools enable performance maximization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8437" y="1828800"/>
            <a:ext cx="284712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722928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Types of Magnetic Braking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3840480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Eddy Current Brakes: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Permanent magnet based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Electromagnet based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Linear and rotary configurations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6320" y="1097280"/>
            <a:ext cx="3840480" cy="2036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Electromagnetic Brakes: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Spring-applied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Permanent magnet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Hysteresis brakes</a:t>
            </a:r>
          </a:p>
          <a:p>
            <a:pPr>
              <a:spcAft>
                <a:spcPts val="1000"/>
              </a:spcAft>
              <a:defRPr sz="15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• Particle brakes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383970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4114800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Moving conductor induces eddy currents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Eddy currents create opposing field (Lenz's Law)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Interaction produces braking force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Kinetic energy → thermal energy</a:t>
            </a:r>
          </a:p>
          <a:p>
            <a:pPr>
              <a:spcAft>
                <a:spcPts val="1000"/>
              </a:spcAft>
              <a:defRPr sz="14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Force proportional to velocity and field strength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1097280"/>
            <a:ext cx="3840480" cy="23783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4740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Braking Force vs. Velocity Characteristics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56" y="1097280"/>
            <a:ext cx="6400800" cy="39809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7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1454" y="2103120"/>
            <a:ext cx="750109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Physics of Eddy Current Braking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rgbClr val="1E276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440377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1E2761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Governing Equations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097280"/>
            <a:ext cx="82296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Maxwell's Equations govern electromagnetic behavior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Faraday's Law: ∇ × E = -∂B/∂t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Ampère's Law: ∇ × H = J + ∂D/∂t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Ohm's Law for moving conductors: J = σ(E + v × B)</a:t>
            </a:r>
          </a:p>
          <a:p>
            <a:pPr>
              <a:spcAft>
                <a:spcPts val="1200"/>
              </a:spcAft>
              <a:defRPr sz="1600">
                <a:solidFill>
                  <a:srgbClr val="363636"/>
                </a:solidFill>
                <a:latin typeface="Calibri"/>
              </a:defRPr>
            </a:pP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Lorentz force density: F = J × 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936</Words>
  <Application>Microsoft Office PowerPoint</Application>
  <PresentationFormat>On-screen Show (16:9)</PresentationFormat>
  <Paragraphs>219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R&amp;D</cp:lastModifiedBy>
  <cp:revision>3</cp:revision>
  <dcterms:created xsi:type="dcterms:W3CDTF">2013-01-27T09:14:16Z</dcterms:created>
  <dcterms:modified xsi:type="dcterms:W3CDTF">2026-02-09T06:38:20Z</dcterms:modified>
  <cp:category/>
</cp:coreProperties>
</file>